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41" r:id="rId7"/>
    <p:sldMasterId id="2147484643" r:id="rId8"/>
    <p:sldMasterId id="2147484670" r:id="rId9"/>
    <p:sldMasterId id="2147484682" r:id="rId10"/>
  </p:sldMasterIdLst>
  <p:notesMasterIdLst>
    <p:notesMasterId r:id="rId21"/>
  </p:notesMasterIdLst>
  <p:handoutMasterIdLst>
    <p:handoutMasterId r:id="rId22"/>
  </p:handoutMasterIdLst>
  <p:sldIdLst>
    <p:sldId id="1675" r:id="rId11"/>
    <p:sldId id="1585" r:id="rId12"/>
    <p:sldId id="1971" r:id="rId13"/>
    <p:sldId id="1987" r:id="rId14"/>
    <p:sldId id="1985" r:id="rId15"/>
    <p:sldId id="1991" r:id="rId16"/>
    <p:sldId id="1952" r:id="rId17"/>
    <p:sldId id="1951" r:id="rId18"/>
    <p:sldId id="1989" r:id="rId19"/>
    <p:sldId id="1992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arlotte Betterley" initials="CB" lastIdx="14" clrIdx="5">
    <p:extLst>
      <p:ext uri="{19B8F6BF-5375-455C-9EA6-DF929625EA0E}">
        <p15:presenceInfo xmlns:p15="http://schemas.microsoft.com/office/powerpoint/2012/main" userId="S-1-5-21-2127521184-1604012920-1887927527-73138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3300"/>
    <a:srgbClr val="737373"/>
    <a:srgbClr val="323232"/>
    <a:srgbClr val="000000"/>
    <a:srgbClr val="E6E6E6"/>
    <a:srgbClr val="D2D2D2"/>
    <a:srgbClr val="505050"/>
    <a:srgbClr val="525252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8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471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12/7/2017 9:24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12/7/2017 9:22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7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12/7/2017 9:22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47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12/7/2017 9:22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07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12/7/2017 9:22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D214-2E1D-4315-B1DB-8F5AF7222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42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12/7/2017 9:22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3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12/7/2017 9:22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77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13039-CC0B-4772-95AD-612DD2F70B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70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13039-CC0B-4772-95AD-612DD2F70B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4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13039-CC0B-4772-95AD-612DD2F70B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1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5858205"/>
            <a:ext cx="11306829" cy="606880"/>
          </a:xfrm>
        </p:spPr>
        <p:txBody>
          <a:bodyPr anchor="ctr"/>
          <a:lstStyle>
            <a:lvl1pPr algn="l">
              <a:defRPr sz="362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7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0994" y="2057809"/>
            <a:ext cx="6698122" cy="1714631"/>
          </a:xfrm>
        </p:spPr>
        <p:txBody>
          <a:bodyPr anchor="b">
            <a:normAutofit/>
          </a:bodyPr>
          <a:lstStyle>
            <a:lvl1pPr algn="l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133" y="3967719"/>
            <a:ext cx="6689115" cy="1252833"/>
          </a:xfrm>
        </p:spPr>
        <p:txBody>
          <a:bodyPr/>
          <a:lstStyle>
            <a:lvl1pPr marL="0" indent="0" algn="l">
              <a:buNone/>
              <a:defRPr sz="2448">
                <a:solidFill>
                  <a:srgbClr val="BBD80B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dirty="0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5038597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115227" y="2483565"/>
            <a:ext cx="10189123" cy="1714631"/>
          </a:xfrm>
        </p:spPr>
        <p:txBody>
          <a:bodyPr anchor="b">
            <a:normAutofit/>
          </a:bodyPr>
          <a:lstStyle>
            <a:lvl1pPr algn="ctr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chapter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8610335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BB2F9C-D63E-47A5-B0A6-5C39BF87C74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096525"/>
            <a:ext cx="2116667" cy="9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67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E19CE-0EA8-43EF-9F08-F37BAA4DD46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096525"/>
            <a:ext cx="2116667" cy="9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6985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B1E775-EFCE-4A75-95C8-5F3A644991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096525"/>
            <a:ext cx="2116667" cy="9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52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73489" y="1165754"/>
            <a:ext cx="10807979" cy="0"/>
          </a:xfrm>
          <a:prstGeom prst="line">
            <a:avLst/>
          </a:prstGeom>
          <a:ln w="38100">
            <a:solidFill>
              <a:srgbClr val="ECD5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D6C507-AD95-4D5C-9AA8-0F32CF272B5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096525"/>
            <a:ext cx="2116667" cy="9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640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1140665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FDB2-9650-459C-B5CE-F3DF310986C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1464" y="5983931"/>
            <a:ext cx="562219" cy="372394"/>
          </a:xfrm>
        </p:spPr>
        <p:txBody>
          <a:bodyPr/>
          <a:lstStyle/>
          <a:p>
            <a:fld id="{E7F7906F-03C5-4847-BC29-D84BBAF8D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274638" y="1211264"/>
            <a:ext cx="11658296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  <p:bldP spid="8" grpId="0" animBg="1"/>
      <p:bldP spid="8" grpId="1" animBg="1"/>
      <p:bldP spid="8" grpId="2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97566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57230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153612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03737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1473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5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95874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299432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37807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7963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140511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9940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533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54945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98619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37434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82910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18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02710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65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0994" y="2057809"/>
            <a:ext cx="6698122" cy="1714631"/>
          </a:xfrm>
        </p:spPr>
        <p:txBody>
          <a:bodyPr anchor="b">
            <a:normAutofit/>
          </a:bodyPr>
          <a:lstStyle>
            <a:lvl1pPr algn="l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133" y="3967719"/>
            <a:ext cx="6689115" cy="1252833"/>
          </a:xfrm>
        </p:spPr>
        <p:txBody>
          <a:bodyPr/>
          <a:lstStyle>
            <a:lvl1pPr marL="0" indent="0" algn="l">
              <a:buNone/>
              <a:defRPr sz="2448">
                <a:solidFill>
                  <a:srgbClr val="BBD80B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1546169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115227" y="2483565"/>
            <a:ext cx="10189123" cy="1714631"/>
          </a:xfrm>
        </p:spPr>
        <p:txBody>
          <a:bodyPr anchor="b">
            <a:normAutofit/>
          </a:bodyPr>
          <a:lstStyle>
            <a:lvl1pPr algn="ctr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chapter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8171806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326032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42402182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7B30B-619D-4DA6-90B5-86B5B183977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096525"/>
            <a:ext cx="2116667" cy="9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752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7315198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6857935" cy="2308324"/>
          </a:xfrm>
        </p:spPr>
        <p:txBody>
          <a:bodyPr/>
          <a:lstStyle>
            <a:lvl1pPr>
              <a:defRPr lang="en-US" sz="36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Click to edit Master text styles</a:t>
            </a:r>
          </a:p>
          <a:p>
            <a:pPr marL="228600" marR="0" lvl="1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2286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2286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2286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2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88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49818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43531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72820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5053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63521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15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0644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437558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750816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5734276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358231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5062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47263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20240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49586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31010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165530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0590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25894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86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274638" y="1211264"/>
            <a:ext cx="11658296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7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  <p:bldP spid="8" grpId="0" animBg="1"/>
      <p:bldP spid="8" grpId="1" animBg="1"/>
      <p:bldP spid="8" grpId="2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2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990101" y="6552018"/>
            <a:ext cx="3131408" cy="28120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1809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7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498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11275737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89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4" y="717932"/>
            <a:ext cx="6712075" cy="70105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6693619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4" y="1340989"/>
            <a:ext cx="6712075" cy="595471"/>
          </a:xfrm>
        </p:spPr>
        <p:txBody>
          <a:bodyPr/>
          <a:lstStyle>
            <a:lvl1pPr marL="0" indent="0" algn="l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43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3162433"/>
            <a:ext cx="11306829" cy="66966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876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153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824" y="2392999"/>
            <a:ext cx="5604691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962" y="2392999"/>
            <a:ext cx="5604690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37856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7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720" y="6065765"/>
            <a:ext cx="8915035" cy="418538"/>
          </a:xfrm>
        </p:spPr>
        <p:txBody>
          <a:bodyPr anchor="b"/>
          <a:lstStyle>
            <a:lvl1pPr algn="l">
              <a:defRPr sz="22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07" y="5827214"/>
            <a:ext cx="8552862" cy="1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</p:spTree>
    <p:extLst>
      <p:ext uri="{BB962C8B-B14F-4D97-AF65-F5344CB8AC3E}">
        <p14:creationId xmlns:p14="http://schemas.microsoft.com/office/powerpoint/2010/main" val="24856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10" Type="http://schemas.openxmlformats.org/officeDocument/2006/relationships/image" Target="../media/image16.jpg"/><Relationship Id="rId4" Type="http://schemas.openxmlformats.org/officeDocument/2006/relationships/slideLayout" Target="../slideLayouts/slideLayout105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669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708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  <p:sldLayoutId id="2147484534" r:id="rId19"/>
    <p:sldLayoutId id="2147484535" r:id="rId20"/>
    <p:sldLayoutId id="2147484536" r:id="rId21"/>
    <p:sldLayoutId id="2147484537" r:id="rId22"/>
    <p:sldLayoutId id="2147484538" r:id="rId23"/>
    <p:sldLayoutId id="2147484539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119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2" r:id="rId1"/>
    <p:sldLayoutId id="2147484543" r:id="rId2"/>
    <p:sldLayoutId id="2147484544" r:id="rId3"/>
    <p:sldLayoutId id="2147484545" r:id="rId4"/>
    <p:sldLayoutId id="2147484546" r:id="rId5"/>
    <p:sldLayoutId id="2147484737" r:id="rId6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08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024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  <p:sldLayoutId id="2147484655" r:id="rId12"/>
    <p:sldLayoutId id="2147484656" r:id="rId13"/>
    <p:sldLayoutId id="2147484657" r:id="rId14"/>
    <p:sldLayoutId id="2147484658" r:id="rId15"/>
    <p:sldLayoutId id="2147484659" r:id="rId16"/>
    <p:sldLayoutId id="2147484660" r:id="rId17"/>
    <p:sldLayoutId id="2147484661" r:id="rId18"/>
    <p:sldLayoutId id="2147484662" r:id="rId19"/>
    <p:sldLayoutId id="2147484663" r:id="rId20"/>
    <p:sldLayoutId id="2147484664" r:id="rId21"/>
    <p:sldLayoutId id="2147484665" r:id="rId22"/>
    <p:sldLayoutId id="2147484666" r:id="rId23"/>
    <p:sldLayoutId id="2147484667" r:id="rId24"/>
    <p:sldLayoutId id="2147484668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405" y="740603"/>
            <a:ext cx="11303667" cy="66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6419" y="2269144"/>
            <a:ext cx="11276031" cy="442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064453" y="6608183"/>
            <a:ext cx="363849" cy="18312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63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90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9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508121" y="6647998"/>
            <a:ext cx="661336" cy="12214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</p:grpSp>
    </p:spTree>
    <p:extLst>
      <p:ext uri="{BB962C8B-B14F-4D97-AF65-F5344CB8AC3E}">
        <p14:creationId xmlns:p14="http://schemas.microsoft.com/office/powerpoint/2010/main" val="21536997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8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5pPr>
      <a:lvl6pPr marL="518099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6pPr>
      <a:lvl7pPr marL="1036198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7pPr>
      <a:lvl8pPr marL="1554297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8pPr>
      <a:lvl9pPr marL="2072396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266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47624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040" b="0">
          <a:solidFill>
            <a:schemeClr val="bg1"/>
          </a:solidFill>
          <a:latin typeface="Trebuchet MS" pitchFamily="34" charset="0"/>
        </a:defRPr>
      </a:lvl2pPr>
      <a:lvl3pPr marL="1234083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1813" b="0">
          <a:solidFill>
            <a:schemeClr val="bg1"/>
          </a:solidFill>
          <a:latin typeface="Trebuchet MS" pitchFamily="34" charset="0"/>
        </a:defRPr>
      </a:lvl3pPr>
      <a:lvl4pPr marL="2011232" indent="-259050" algn="l" rtl="0" fontAlgn="base">
        <a:spcBef>
          <a:spcPct val="20000"/>
        </a:spcBef>
        <a:spcAft>
          <a:spcPct val="0"/>
        </a:spcAft>
        <a:buChar char="–"/>
        <a:defRPr sz="2266">
          <a:solidFill>
            <a:schemeClr val="bg1"/>
          </a:solidFill>
          <a:latin typeface="+mn-lt"/>
        </a:defRPr>
      </a:lvl4pPr>
      <a:lvl5pPr marL="2399806" indent="-259050" algn="l" rtl="0" fontAlgn="base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5pPr>
      <a:lvl6pPr marL="2917905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6pPr>
      <a:lvl7pPr marL="3436004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7pPr>
      <a:lvl8pPr marL="3954103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8pPr>
      <a:lvl9pPr marL="4472202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099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198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297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396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495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594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6693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4792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615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84" r:id="rId2"/>
    <p:sldLayoutId id="2147484685" r:id="rId3"/>
    <p:sldLayoutId id="2147484686" r:id="rId4"/>
    <p:sldLayoutId id="2147484688" r:id="rId5"/>
    <p:sldLayoutId id="2147484689" r:id="rId6"/>
    <p:sldLayoutId id="2147484690" r:id="rId7"/>
    <p:sldLayoutId id="2147484738" r:id="rId8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08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ntk.ai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5" Type="http://schemas.openxmlformats.org/officeDocument/2006/relationships/hyperlink" Target="https://onnx.ai/" TargetMode="External"/><Relationship Id="rId4" Type="http://schemas.openxmlformats.org/officeDocument/2006/relationships/hyperlink" Target="https://github.com/Microsoft/CNT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tmp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/>
          </p:nvPr>
        </p:nvSpPr>
        <p:spPr>
          <a:xfrm>
            <a:off x="293732" y="1174976"/>
            <a:ext cx="11616029" cy="329274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5350" b="1" dirty="0"/>
              <a:t>Cognitive Toolkit (CNTK) </a:t>
            </a: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</a:br>
            <a:b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</a:br>
            <a:b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  <a:t>Cha Zhang, Principal Researcher 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  <a:t>Microsoft AI &amp; Research </a:t>
            </a:r>
            <a:br>
              <a:rPr lang="en-US" sz="54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sz="5350" b="1" dirty="0"/>
              <a:t> </a:t>
            </a: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endParaRPr lang="en-US" sz="4896" dirty="0"/>
          </a:p>
        </p:txBody>
      </p:sp>
      <p:sp>
        <p:nvSpPr>
          <p:cNvPr id="2" name="Rectangle 1"/>
          <p:cNvSpPr/>
          <p:nvPr/>
        </p:nvSpPr>
        <p:spPr>
          <a:xfrm>
            <a:off x="258912" y="4951358"/>
            <a:ext cx="11685668" cy="359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28" dirty="0">
                <a:solidFill>
                  <a:srgbClr val="FFFFFF"/>
                </a:solidFill>
                <a:latin typeface="Segoe UI Light"/>
              </a:rPr>
              <a:t>With 150+ contributors</a:t>
            </a:r>
          </a:p>
          <a:p>
            <a:pPr lvl="0"/>
            <a:endParaRPr lang="en-US" sz="306" dirty="0">
              <a:solidFill>
                <a:srgbClr val="FFFFFF"/>
              </a:solidFill>
              <a:effectLst>
                <a:glow>
                  <a:srgbClr val="DC3C00"/>
                </a:glow>
              </a:effectLst>
              <a:latin typeface="Segoe U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86F26-4826-40B7-BC54-4BEE73660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426" y="4951358"/>
            <a:ext cx="2212937" cy="22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3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FCBE8-6CB5-4D4E-A377-3ABC2E445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734" y="2139043"/>
            <a:ext cx="10189123" cy="255717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Q&amp;A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http://cntk.ai</a:t>
            </a:r>
            <a:br>
              <a:rPr lang="en-US" dirty="0"/>
            </a:br>
            <a:r>
              <a:rPr lang="en-US" sz="4400" u="sng" dirty="0">
                <a:hlinkClick r:id="rId4"/>
              </a:rPr>
              <a:t>https://github.com/Microsoft/CNTK</a:t>
            </a:r>
            <a:br>
              <a:rPr lang="en-US" sz="4400" u="sng" dirty="0"/>
            </a:br>
            <a:r>
              <a:rPr lang="en-US" dirty="0">
                <a:hlinkClick r:id="rId5"/>
              </a:rPr>
              <a:t>https://onnx.ai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5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BD8D-7F8B-4416-B566-26318E02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6" y="580626"/>
            <a:ext cx="10726460" cy="793358"/>
          </a:xfrm>
        </p:spPr>
        <p:txBody>
          <a:bodyPr>
            <a:noAutofit/>
          </a:bodyPr>
          <a:lstStyle/>
          <a:p>
            <a:r>
              <a:rPr lang="en-US" sz="3600" dirty="0"/>
              <a:t>Cognitive Toolkit (CNTK)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87BA-4F48-4336-A688-234F447CF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680664"/>
            <a:ext cx="10724938" cy="45151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Microsoft’s open-source deep-learning toolkit </a:t>
            </a:r>
          </a:p>
          <a:p>
            <a:pPr lvl="1">
              <a:lnSpc>
                <a:spcPct val="100000"/>
              </a:lnSpc>
            </a:pPr>
            <a:r>
              <a:rPr lang="en-US" u="sng" dirty="0">
                <a:solidFill>
                  <a:srgbClr val="0070C0"/>
                </a:solidFill>
              </a:rPr>
              <a:t>https://github.com/Microsoft/CNTK</a:t>
            </a:r>
            <a:endParaRPr lang="en-US" sz="3672" u="sng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Created by Microsoft Speech researchers in 2012, “Computational Network Toolkit”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GitHub since Jan 2016 (MIT license)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13,000+ GitHub stars </a:t>
            </a:r>
          </a:p>
          <a:p>
            <a:pPr lvl="1" fontAlgn="ctr">
              <a:lnSpc>
                <a:spcPct val="100000"/>
              </a:lnSpc>
            </a:pPr>
            <a:r>
              <a:rPr lang="en-US" dirty="0"/>
              <a:t>150+ contributors from MIT, Stanford, Nvidia, Intel and many others </a:t>
            </a:r>
          </a:p>
          <a:p>
            <a:pPr lvl="1" fontAlgn="ctr">
              <a:lnSpc>
                <a:spcPct val="100000"/>
              </a:lnSpc>
            </a:pPr>
            <a:r>
              <a:rPr lang="en-US" dirty="0"/>
              <a:t>Internal == External </a:t>
            </a:r>
          </a:p>
          <a:p>
            <a:endParaRPr lang="en-US" sz="1632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6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BD8D-7F8B-4416-B566-26318E02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Cognitive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87BA-4F48-4336-A688-234F447CF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641246"/>
            <a:ext cx="10724938" cy="4286306"/>
          </a:xfrm>
        </p:spPr>
        <p:txBody>
          <a:bodyPr>
            <a:normAutofit/>
          </a:bodyPr>
          <a:lstStyle/>
          <a:p>
            <a:r>
              <a:rPr lang="en-US" dirty="0"/>
              <a:t>1st-class on Linux and Windows, docker support </a:t>
            </a:r>
          </a:p>
          <a:p>
            <a:r>
              <a:rPr lang="en-US" dirty="0"/>
              <a:t>Rich API support</a:t>
            </a:r>
          </a:p>
          <a:p>
            <a:pPr lvl="1"/>
            <a:r>
              <a:rPr lang="en-US" dirty="0"/>
              <a:t>Mostly implemented in C++ (train and </a:t>
            </a:r>
            <a:r>
              <a:rPr lang="en-US" dirty="0" err="1"/>
              <a:t>eval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Low level + high level Python API </a:t>
            </a:r>
          </a:p>
          <a:p>
            <a:pPr lvl="1"/>
            <a:r>
              <a:rPr lang="en-US" dirty="0"/>
              <a:t>R and C# API for train and </a:t>
            </a:r>
            <a:r>
              <a:rPr lang="en-US" dirty="0" err="1"/>
              <a:t>eval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UWP, Java and Spark support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backend support (Beta)</a:t>
            </a:r>
          </a:p>
          <a:p>
            <a:pPr lvl="1"/>
            <a:r>
              <a:rPr lang="en-US" dirty="0"/>
              <a:t>Model compression </a:t>
            </a:r>
          </a:p>
          <a:p>
            <a:pPr lvl="1"/>
            <a:r>
              <a:rPr lang="en-US" dirty="0"/>
              <a:t>Part of ONNX ecosystem</a:t>
            </a:r>
          </a:p>
          <a:p>
            <a:pPr lvl="1"/>
            <a:r>
              <a:rPr lang="en-US" dirty="0"/>
              <a:t>Latest version: v2.3.1 (Dec. 5, 2017)</a:t>
            </a:r>
          </a:p>
          <a:p>
            <a:endParaRPr lang="en-US" sz="1632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7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584371-0051-4C06-9126-2379561F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174" y="2200273"/>
            <a:ext cx="2342679" cy="1928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06" y="178974"/>
            <a:ext cx="10218160" cy="920936"/>
          </a:xfrm>
        </p:spPr>
        <p:txBody>
          <a:bodyPr>
            <a:normAutofit/>
          </a:bodyPr>
          <a:lstStyle/>
          <a:p>
            <a:r>
              <a:rPr lang="en-US" dirty="0"/>
              <a:t>CNTK inside Microsoft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857" y="1570313"/>
            <a:ext cx="10131836" cy="38350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Cortana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HoloLens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Office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Skype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Cognitive Services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Microsoft Research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34" y="1372337"/>
            <a:ext cx="2646991" cy="660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86" y="4559307"/>
            <a:ext cx="2029945" cy="1818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81" y="1388915"/>
            <a:ext cx="2342852" cy="8915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25" y="2134490"/>
            <a:ext cx="2078612" cy="11154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16" y="2179946"/>
            <a:ext cx="3674699" cy="1079912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17" y="5162809"/>
            <a:ext cx="3475739" cy="649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032" y="3332259"/>
            <a:ext cx="2126649" cy="1201557"/>
          </a:xfrm>
          <a:prstGeom prst="rect">
            <a:avLst/>
          </a:prstGeom>
        </p:spPr>
      </p:pic>
      <p:pic>
        <p:nvPicPr>
          <p:cNvPr id="1026" name="Picture 2" descr="Image result for hololens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990" y="2848321"/>
            <a:ext cx="2136506" cy="12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kype translator ima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27" y="3778373"/>
            <a:ext cx="1411476" cy="94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3799" y="5181312"/>
            <a:ext cx="1461828" cy="809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333D65-70FF-4A37-BD9E-57B970D961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9466" y="4516817"/>
            <a:ext cx="2709600" cy="154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7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9A152-536D-4A10-A5D2-A71BB765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8" y="1794236"/>
            <a:ext cx="11133792" cy="4276364"/>
          </a:xfrm>
        </p:spPr>
        <p:txBody>
          <a:bodyPr>
            <a:normAutofit/>
          </a:bodyPr>
          <a:lstStyle/>
          <a:p>
            <a:r>
              <a:rPr lang="en-US" sz="2400" dirty="0"/>
              <a:t>New tutorials/examples/manuals </a:t>
            </a:r>
          </a:p>
          <a:p>
            <a:r>
              <a:rPr lang="en-US" sz="2400" dirty="0"/>
              <a:t>NCCL2 support </a:t>
            </a:r>
          </a:p>
          <a:p>
            <a:r>
              <a:rPr lang="en-US" sz="2400" dirty="0"/>
              <a:t>MKL-DNN integration </a:t>
            </a:r>
          </a:p>
          <a:p>
            <a:r>
              <a:rPr lang="en-US" sz="2400" dirty="0"/>
              <a:t>ONNX support </a:t>
            </a:r>
          </a:p>
          <a:p>
            <a:r>
              <a:rPr lang="en-US" sz="2400" dirty="0"/>
              <a:t>C#/.NET API</a:t>
            </a:r>
          </a:p>
          <a:p>
            <a:r>
              <a:rPr lang="en-US" sz="2400" dirty="0"/>
              <a:t>R-binding for CNTK  </a:t>
            </a:r>
          </a:p>
          <a:p>
            <a:r>
              <a:rPr lang="en-US" sz="2400" dirty="0"/>
              <a:t>Model simplification/compression support</a:t>
            </a:r>
          </a:p>
          <a:p>
            <a:r>
              <a:rPr lang="en-US" sz="2400" dirty="0"/>
              <a:t>New ops and perf-improvements</a:t>
            </a:r>
          </a:p>
          <a:p>
            <a:r>
              <a:rPr lang="en-US" sz="2400" dirty="0" err="1"/>
              <a:t>Tensorboard</a:t>
            </a:r>
            <a:r>
              <a:rPr lang="en-US" sz="2400" dirty="0"/>
              <a:t> support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DAD9D-5291-4FB2-8EFD-20093249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CNTK Latest Features (v2.2, v2.3)</a:t>
            </a:r>
          </a:p>
        </p:txBody>
      </p:sp>
    </p:spTree>
    <p:extLst>
      <p:ext uri="{BB962C8B-B14F-4D97-AF65-F5344CB8AC3E}">
        <p14:creationId xmlns:p14="http://schemas.microsoft.com/office/powerpoint/2010/main" val="332455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53CBDE-C455-4CB8-9B6B-533E4AD41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08" y="1819636"/>
            <a:ext cx="10726460" cy="3835021"/>
          </a:xfrm>
        </p:spPr>
        <p:txBody>
          <a:bodyPr/>
          <a:lstStyle/>
          <a:p>
            <a:pPr marL="576049" indent="-342900">
              <a:lnSpc>
                <a:spcPct val="100000"/>
              </a:lnSpc>
            </a:pPr>
            <a:r>
              <a:rPr lang="en-US" sz="2400" dirty="0"/>
              <a:t>ONNX is an open format to represent deep learning models </a:t>
            </a:r>
          </a:p>
          <a:p>
            <a:pPr marL="576049" indent="-342900">
              <a:lnSpc>
                <a:spcPct val="100000"/>
              </a:lnSpc>
            </a:pPr>
            <a:r>
              <a:rPr lang="en-US" sz="2400" dirty="0"/>
              <a:t>Supported by: </a:t>
            </a:r>
          </a:p>
          <a:p>
            <a:pPr marL="985197" lvl="1" indent="-285750">
              <a:lnSpc>
                <a:spcPct val="100000"/>
              </a:lnSpc>
            </a:pPr>
            <a:r>
              <a:rPr lang="en-US" sz="1800" dirty="0"/>
              <a:t>CNTK</a:t>
            </a:r>
          </a:p>
          <a:p>
            <a:pPr marL="985197" lvl="1" indent="-285750">
              <a:lnSpc>
                <a:spcPct val="100000"/>
              </a:lnSpc>
            </a:pPr>
            <a:r>
              <a:rPr lang="en-US" sz="1800" dirty="0" err="1"/>
              <a:t>PyTorch</a:t>
            </a:r>
            <a:endParaRPr lang="en-US" sz="1800" dirty="0"/>
          </a:p>
          <a:p>
            <a:pPr marL="985197" lvl="1" indent="-285750">
              <a:lnSpc>
                <a:spcPct val="100000"/>
              </a:lnSpc>
            </a:pPr>
            <a:r>
              <a:rPr lang="en-US" sz="1800" dirty="0"/>
              <a:t>Caffe 2 </a:t>
            </a:r>
          </a:p>
          <a:p>
            <a:pPr marL="985197" lvl="1" indent="-285750">
              <a:lnSpc>
                <a:spcPct val="100000"/>
              </a:lnSpc>
            </a:pPr>
            <a:r>
              <a:rPr lang="en-US" sz="1800" dirty="0" err="1"/>
              <a:t>MxNet</a:t>
            </a:r>
            <a:endParaRPr lang="en-US" sz="1800" dirty="0"/>
          </a:p>
          <a:p>
            <a:pPr marL="576049" indent="-342900">
              <a:lnSpc>
                <a:spcPct val="100000"/>
              </a:lnSpc>
            </a:pPr>
            <a:r>
              <a:rPr lang="en-US" sz="2400" dirty="0"/>
              <a:t>Enabled interop-ability between frameworks</a:t>
            </a:r>
          </a:p>
          <a:p>
            <a:pPr marL="576049" indent="-342900">
              <a:lnSpc>
                <a:spcPct val="100000"/>
              </a:lnSpc>
            </a:pPr>
            <a:r>
              <a:rPr lang="en-US" sz="2400" dirty="0"/>
              <a:t>For more information: </a:t>
            </a:r>
            <a:r>
              <a:rPr lang="en-US" sz="2400" u="sng" dirty="0">
                <a:solidFill>
                  <a:srgbClr val="0070C0"/>
                </a:solidFill>
              </a:rPr>
              <a:t>https://onnx.ai/</a:t>
            </a:r>
            <a:endParaRPr lang="en-US" sz="2000" u="sng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DA4E3D-5728-4660-9097-AD8B5208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Neural Network Exchange (ONNX)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786C0-3F8C-48C8-A47A-190444EE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42" y="3047347"/>
            <a:ext cx="4857309" cy="24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3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ONNX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interoperability between frameworks </a:t>
            </a:r>
          </a:p>
          <a:p>
            <a:r>
              <a:rPr lang="en-US" dirty="0"/>
              <a:t>Allow hardware vendor to focus on one IR in their backend optimization</a:t>
            </a:r>
          </a:p>
          <a:p>
            <a:r>
              <a:rPr lang="en-US" dirty="0"/>
              <a:t>Allow train in one toolkit and deploy in another</a:t>
            </a:r>
          </a:p>
        </p:txBody>
      </p:sp>
    </p:spTree>
    <p:extLst>
      <p:ext uri="{BB962C8B-B14F-4D97-AF65-F5344CB8AC3E}">
        <p14:creationId xmlns:p14="http://schemas.microsoft.com/office/powerpoint/2010/main" val="70276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ONNX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DC438-88AE-4322-BFE4-3CC19FC39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97" y="1543636"/>
            <a:ext cx="10211277" cy="40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ONNX Status in CNTK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V1 release in Github, focus on the basics</a:t>
            </a:r>
          </a:p>
          <a:p>
            <a:r>
              <a:rPr lang="en-US" dirty="0"/>
              <a:t>Support only inference, no loop, no condition and no gradient</a:t>
            </a:r>
          </a:p>
          <a:p>
            <a:r>
              <a:rPr lang="en-US" dirty="0"/>
              <a:t>Supported by CNTK, Caffe2, </a:t>
            </a:r>
            <a:r>
              <a:rPr lang="en-US" dirty="0" err="1"/>
              <a:t>PyTorch</a:t>
            </a:r>
            <a:r>
              <a:rPr lang="en-US" dirty="0"/>
              <a:t> and </a:t>
            </a:r>
            <a:r>
              <a:rPr lang="en-US" dirty="0" err="1"/>
              <a:t>MxNet</a:t>
            </a:r>
            <a:endParaRPr lang="en-US" dirty="0"/>
          </a:p>
          <a:p>
            <a:r>
              <a:rPr lang="en-US" dirty="0"/>
              <a:t>Upcoming work:</a:t>
            </a:r>
          </a:p>
          <a:p>
            <a:pPr lvl="1"/>
            <a:r>
              <a:rPr lang="en-US" dirty="0"/>
              <a:t>Refined RNN support</a:t>
            </a:r>
          </a:p>
          <a:p>
            <a:pPr lvl="1"/>
            <a:r>
              <a:rPr lang="en-US" dirty="0"/>
              <a:t>Loop and control</a:t>
            </a:r>
          </a:p>
          <a:p>
            <a:r>
              <a:rPr lang="en-US" dirty="0"/>
              <a:t>Converter for other toolkits are coming soon</a:t>
            </a:r>
          </a:p>
        </p:txBody>
      </p:sp>
    </p:spTree>
    <p:extLst>
      <p:ext uri="{BB962C8B-B14F-4D97-AF65-F5344CB8AC3E}">
        <p14:creationId xmlns:p14="http://schemas.microsoft.com/office/powerpoint/2010/main" val="2542235298"/>
      </p:ext>
    </p:extLst>
  </p:cSld>
  <p:clrMapOvr>
    <a:masterClrMapping/>
  </p:clrMapOvr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7FAD0E1-6B79-4777-923D-C87A7945BB2F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C43F46A-5065-421D-B3DC-DEA9A7010154}"/>
    </a:ext>
  </a:extLst>
</a:theme>
</file>

<file path=ppt/theme/theme3.xml><?xml version="1.0" encoding="utf-8"?>
<a:theme xmlns:a="http://schemas.openxmlformats.org/drawingml/2006/main" name="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E609DC6-8746-4E63-A700-E316522DD1EE}"/>
    </a:ext>
  </a:extLst>
</a:theme>
</file>

<file path=ppt/theme/theme4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7B76EBEC-A771-40CF-B5C3-797FB8BC34DB}"/>
    </a:ext>
  </a:extLst>
</a:theme>
</file>

<file path=ppt/theme/theme5.xml><?xml version="1.0" encoding="utf-8"?>
<a:theme xmlns:a="http://schemas.openxmlformats.org/drawingml/2006/main" name="1_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22A11E0-5085-44EF-B9C6-7DCEEA5E4F03}"/>
    </a:ext>
  </a:extLst>
</a:theme>
</file>

<file path=ppt/theme/theme6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849C1440-76CC-4D84-A144-7C51B3A1AEB1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51e8c909-caa4-4836-9d40-ade18c9bcb5b">sonyal@microsoft.com</LastSharedByUser>
    <SharedWithUsers xmlns="51e8c909-caa4-4836-9d40-ade18c9bcb5b">
      <UserInfo>
        <DisplayName>Sonya Koptyev</DisplayName>
        <AccountId>6782</AccountId>
        <AccountType/>
      </UserInfo>
      <UserInfo>
        <DisplayName>Charlotte Betterley</DisplayName>
        <AccountId>1103</AccountId>
        <AccountType/>
      </UserInfo>
      <UserInfo>
        <DisplayName>Tony Lystra (Waggener Edstrom)</DisplayName>
        <AccountId>6844</AccountId>
        <AccountType/>
      </UserInfo>
    </SharedWithUsers>
    <LastSharedByTime xmlns="51e8c909-caa4-4836-9d40-ade18c9bcb5b">2017-05-24T06:39:35+00:00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D315E19240CD4EA926378A2D5F23F1" ma:contentTypeVersion="12" ma:contentTypeDescription="Create a new document." ma:contentTypeScope="" ma:versionID="38811a9cc287d2b6cd66fb50a76168d9">
  <xsd:schema xmlns:xsd="http://www.w3.org/2001/XMLSchema" xmlns:xs="http://www.w3.org/2001/XMLSchema" xmlns:p="http://schemas.microsoft.com/office/2006/metadata/properties" xmlns:ns1="http://schemas.microsoft.com/sharepoint/v3" xmlns:ns2="51e8c909-caa4-4836-9d40-ade18c9bcb5b" xmlns:ns3="01e6f05b-bc02-4acc-8211-413c0496a01d" targetNamespace="http://schemas.microsoft.com/office/2006/metadata/properties" ma:root="true" ma:fieldsID="e81d141f038dbfa2cf0dce8dbf904f57" ns1:_="" ns2:_="" ns3:_="">
    <xsd:import namespace="http://schemas.microsoft.com/sharepoint/v3"/>
    <xsd:import namespace="51e8c909-caa4-4836-9d40-ade18c9bcb5b"/>
    <xsd:import namespace="01e6f05b-bc02-4acc-8211-413c0496a01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Auto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8c909-caa4-4836-9d40-ade18c9bcb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6f05b-bc02-4acc-8211-413c0496a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9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01e6f05b-bc02-4acc-8211-413c0496a01d"/>
    <ds:schemaRef ds:uri="http://purl.org/dc/elements/1.1/"/>
    <ds:schemaRef ds:uri="http://schemas.microsoft.com/office/2006/metadata/properties"/>
    <ds:schemaRef ds:uri="51e8c909-caa4-4836-9d40-ade18c9bcb5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081943-3632-4F16-90B2-DE06747F6D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1e8c909-caa4-4836-9d40-ade18c9bcb5b"/>
    <ds:schemaRef ds:uri="01e6f05b-bc02-4acc-8211-413c0496a0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9566</TotalTime>
  <Words>474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30" baseType="lpstr">
      <vt:lpstr>MS PGothic</vt:lpstr>
      <vt:lpstr>Segoe Pro</vt:lpstr>
      <vt:lpstr>Segoe Pro Light</vt:lpstr>
      <vt:lpstr>Arial</vt:lpstr>
      <vt:lpstr>Calibri</vt:lpstr>
      <vt:lpstr>Calibri Light</vt:lpstr>
      <vt:lpstr>Century Gothic</vt:lpstr>
      <vt:lpstr>Consolas</vt:lpstr>
      <vt:lpstr>Segoe UI</vt:lpstr>
      <vt:lpstr>Segoe UI Light</vt:lpstr>
      <vt:lpstr>Segoe UI Semilight</vt:lpstr>
      <vt:lpstr>Trebuchet MS</vt:lpstr>
      <vt:lpstr>Wingdings</vt:lpstr>
      <vt:lpstr>5-50111_Build 2017_LIGHT GRAY TEMPLATE</vt:lpstr>
      <vt:lpstr>5-50111_Build 2017_DARK GRAY TEMPLATE</vt:lpstr>
      <vt:lpstr>Machine_Learning_Data_Science_Conference_Spring_2016_Template</vt:lpstr>
      <vt:lpstr>Office Theme</vt:lpstr>
      <vt:lpstr>1_Machine_Learning_Data_Science_Conference_Spring_2016_Template</vt:lpstr>
      <vt:lpstr>Title &amp; Bullet</vt:lpstr>
      <vt:lpstr>3_Office Theme</vt:lpstr>
      <vt:lpstr>Cognitive Toolkit (CNTK)      Cha Zhang, Principal Researcher  Microsoft AI &amp; Research           </vt:lpstr>
      <vt:lpstr>Cognitive Toolkit (CNTK)</vt:lpstr>
      <vt:lpstr>Cognitive Toolkit</vt:lpstr>
      <vt:lpstr>CNTK inside Microsoft</vt:lpstr>
      <vt:lpstr>CNTK Latest Features (v2.2, v2.3)</vt:lpstr>
      <vt:lpstr>Open Neural Network Exchange (ONNX)</vt:lpstr>
      <vt:lpstr>ONNX Motivation</vt:lpstr>
      <vt:lpstr>ONNX Vision</vt:lpstr>
      <vt:lpstr>ONNX Status in CNTK</vt:lpstr>
      <vt:lpstr>Q&amp;A  http://cntk.ai https://github.com/Microsoft/CNTK https://onnx.ai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Toolkit V2  GA Release</dc:title>
  <dc:creator>Sayan Pathak</dc:creator>
  <cp:lastModifiedBy>Cha Zhang</cp:lastModifiedBy>
  <cp:revision>260</cp:revision>
  <dcterms:modified xsi:type="dcterms:W3CDTF">2017-12-08T06:58:34Z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0x010100F9D315E19240CD4EA926378A2D5F23F1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Owner">
    <vt:lpwstr>sayanpa@microsoft.com</vt:lpwstr>
  </property>
  <property fmtid="{D5CDD505-2E9C-101B-9397-08002B2CF9AE}" pid="18" name="MSIP_Label_f42aa342-8706-4288-bd11-ebb85995028c_SetDate">
    <vt:lpwstr>2017-07-13T10:42:47.6895999-07:00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